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17"/>
  </p:notesMasterIdLst>
  <p:sldIdLst>
    <p:sldId id="256" r:id="rId5"/>
    <p:sldId id="268" r:id="rId6"/>
    <p:sldId id="269" r:id="rId7"/>
    <p:sldId id="259" r:id="rId8"/>
    <p:sldId id="267" r:id="rId9"/>
    <p:sldId id="260" r:id="rId10"/>
    <p:sldId id="262" r:id="rId11"/>
    <p:sldId id="270" r:id="rId12"/>
    <p:sldId id="271" r:id="rId13"/>
    <p:sldId id="272" r:id="rId14"/>
    <p:sldId id="263" r:id="rId15"/>
    <p:sldId id="265" r:id="rId16"/>
  </p:sldIdLst>
  <p:sldSz cx="12192000" cy="6858000"/>
  <p:notesSz cx="6858000" cy="9144000"/>
  <p:embeddedFontLst>
    <p:embeddedFont>
      <p:font typeface="Roboto Light" panose="020B0604020202020204" charset="0"/>
      <p:regular r:id="rId18"/>
      <p:italic r:id="rId19"/>
    </p:embeddedFon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Roboto Black" panose="020B0604020202020204" charset="0"/>
      <p:bold r:id="rId28"/>
      <p:boldItalic r:id="rId29"/>
    </p:embeddedFont>
    <p:embeddedFont>
      <p:font typeface="Abril Fatface" panose="020B0604020202020204" charset="0"/>
      <p:regular r:id="rId30"/>
      <p:italic r:id="rId31"/>
    </p:embeddedFont>
    <p:embeddedFont>
      <p:font typeface="Roboto Condensed" panose="020B060402020202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3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4660"/>
  </p:normalViewPr>
  <p:slideViewPr>
    <p:cSldViewPr snapToGrid="0">
      <p:cViewPr varScale="1">
        <p:scale>
          <a:sx n="87" d="100"/>
          <a:sy n="87" d="100"/>
        </p:scale>
        <p:origin x="72"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AE3DA-4F5D-4D09-8163-40821C6BBE69}"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70720-CCD6-4320-B3B6-DF06FF3EDA55}" type="slidenum">
              <a:rPr lang="en-US" smtClean="0"/>
              <a:t>‹#›</a:t>
            </a:fld>
            <a:endParaRPr lang="en-US"/>
          </a:p>
        </p:txBody>
      </p:sp>
    </p:spTree>
    <p:extLst>
      <p:ext uri="{BB962C8B-B14F-4D97-AF65-F5344CB8AC3E}">
        <p14:creationId xmlns:p14="http://schemas.microsoft.com/office/powerpoint/2010/main" val="34288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Austin: to</a:t>
            </a:r>
            <a:r>
              <a:rPr lang="en-US" baseline="0" dirty="0" smtClean="0"/>
              <a:t> kick-off and introduce folks. </a:t>
            </a:r>
            <a:r>
              <a:rPr lang="en-US" sz="1200" kern="1200" dirty="0" smtClean="0">
                <a:solidFill>
                  <a:schemeClr val="tx1"/>
                </a:solidFill>
                <a:effectLst/>
                <a:latin typeface="+mn-lt"/>
                <a:ea typeface="+mn-ea"/>
                <a:cs typeface="+mn-cs"/>
              </a:rPr>
              <a:t>During development of the 2023 reporting tool, utilities expressed an interest in developing an easier way to track heat advisories and meet reporting requirements under the law. With that input, Commerce developed a reporting portal to make the process easier.  </a:t>
            </a:r>
          </a:p>
          <a:p>
            <a:endParaRPr lang="en-US" dirty="0"/>
          </a:p>
        </p:txBody>
      </p:sp>
      <p:sp>
        <p:nvSpPr>
          <p:cNvPr id="4" name="Slide Number Placeholder 3"/>
          <p:cNvSpPr>
            <a:spLocks noGrp="1"/>
          </p:cNvSpPr>
          <p:nvPr>
            <p:ph type="sldNum" sz="quarter" idx="10"/>
          </p:nvPr>
        </p:nvSpPr>
        <p:spPr/>
        <p:txBody>
          <a:bodyPr/>
          <a:lstStyle/>
          <a:p>
            <a:fld id="{DAC70720-CCD6-4320-B3B6-DF06FF3EDA55}" type="slidenum">
              <a:rPr lang="en-US" smtClean="0"/>
              <a:t>1</a:t>
            </a:fld>
            <a:endParaRPr lang="en-US"/>
          </a:p>
        </p:txBody>
      </p:sp>
    </p:spTree>
    <p:extLst>
      <p:ext uri="{BB962C8B-B14F-4D97-AF65-F5344CB8AC3E}">
        <p14:creationId xmlns:p14="http://schemas.microsoft.com/office/powerpoint/2010/main" val="314483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70720-CCD6-4320-B3B6-DF06FF3EDA55}" type="slidenum">
              <a:rPr lang="en-US" smtClean="0"/>
              <a:t>2</a:t>
            </a:fld>
            <a:endParaRPr lang="en-US"/>
          </a:p>
        </p:txBody>
      </p:sp>
    </p:spTree>
    <p:extLst>
      <p:ext uri="{BB962C8B-B14F-4D97-AF65-F5344CB8AC3E}">
        <p14:creationId xmlns:p14="http://schemas.microsoft.com/office/powerpoint/2010/main" val="2552456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linkedin.com/company/893804" TargetMode="External"/><Relationship Id="rId3" Type="http://schemas.openxmlformats.org/officeDocument/2006/relationships/hyperlink" Target="https://www.commerce.wa.gov/" TargetMode="External"/><Relationship Id="rId7"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hyperlink" Target="https://twitter.com/WaStateCommerce" TargetMode="Externa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https://www.instagram.com/wastatecommerce/" TargetMode="External"/><Relationship Id="rId4" Type="http://schemas.openxmlformats.org/officeDocument/2006/relationships/hyperlink" Target="https://www.facebook.com/WAStateCommerce/" TargetMode="External"/><Relationship Id="rId9"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linkedin.com/company/893804" TargetMode="External"/><Relationship Id="rId3" Type="http://schemas.openxmlformats.org/officeDocument/2006/relationships/hyperlink" Target="https://www.commerce.wa.gov/" TargetMode="External"/><Relationship Id="rId7"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hyperlink" Target="https://twitter.com/WaStateCommerce" TargetMode="Externa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https://www.instagram.com/wastatecommerce/" TargetMode="External"/><Relationship Id="rId4" Type="http://schemas.openxmlformats.org/officeDocument/2006/relationships/hyperlink" Target="https://www.facebook.com/WAStateCommerce/" TargetMode="External"/><Relationship Id="rId9"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smtClean="0"/>
              <a:t>Presentation title goes here</a:t>
            </a:r>
            <a:endParaRPr lang="en-US" dirty="0"/>
          </a:p>
        </p:txBody>
      </p:sp>
      <p:sp>
        <p:nvSpPr>
          <p:cNvPr id="12" name="Subtitle"/>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smtClean="0"/>
              <a:t>Click to add subtitle (28)</a:t>
            </a:r>
            <a:endParaRPr lang="en-US" dirty="0"/>
          </a:p>
        </p:txBody>
      </p:sp>
      <p:cxnSp>
        <p:nvCxnSpPr>
          <p:cNvPr id="48" name="Divider line"/>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resenters name"/>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21" name="Presenters title"/>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22" name="Date"/>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XX/XX/2022 (date goes here)</a:t>
            </a:r>
          </a:p>
        </p:txBody>
      </p:sp>
      <p:sp>
        <p:nvSpPr>
          <p:cNvPr id="43" name="Color fade"/>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Logo" descr="Washington State Department of Commerce Logo" title="Commerce Logo"/>
          <p:cNvPicPr>
            <a:picLocks noChangeAspect="1"/>
          </p:cNvPicPr>
          <p:nvPr userDrawn="1"/>
        </p:nvPicPr>
        <p:blipFill>
          <a:blip r:embed="rId2"/>
          <a:stretch>
            <a:fillRect/>
          </a:stretch>
        </p:blipFill>
        <p:spPr>
          <a:xfrm>
            <a:off x="8909050" y="805225"/>
            <a:ext cx="2146300" cy="2523273"/>
          </a:xfrm>
          <a:prstGeom prst="rect">
            <a:avLst/>
          </a:prstGeom>
        </p:spPr>
      </p:pic>
      <p:sp>
        <p:nvSpPr>
          <p:cNvPr id="2" name="Template version number"/>
          <p:cNvSpPr txBox="1"/>
          <p:nvPr userDrawn="1"/>
        </p:nvSpPr>
        <p:spPr>
          <a:xfrm>
            <a:off x="10985770" y="6472136"/>
            <a:ext cx="596630" cy="230832"/>
          </a:xfrm>
          <a:prstGeom prst="rect">
            <a:avLst/>
          </a:prstGeom>
          <a:noFill/>
        </p:spPr>
        <p:txBody>
          <a:bodyPr wrap="square" rtlCol="0">
            <a:spAutoFit/>
          </a:bodyPr>
          <a:lstStyle/>
          <a:p>
            <a:pPr algn="r"/>
            <a:r>
              <a:rPr lang="en-US" sz="900" dirty="0" smtClean="0">
                <a:solidFill>
                  <a:schemeClr val="bg2">
                    <a:lumMod val="50000"/>
                  </a:schemeClr>
                </a:solidFill>
              </a:rPr>
              <a:t>v1.5</a:t>
            </a:r>
            <a:endParaRPr lang="en-US" sz="900" dirty="0">
              <a:solidFill>
                <a:schemeClr val="bg2">
                  <a:lumMod val="50000"/>
                </a:schemeClr>
              </a:solidFill>
            </a:endParaRPr>
          </a:p>
        </p:txBody>
      </p:sp>
    </p:spTree>
    <p:extLst>
      <p:ext uri="{BB962C8B-B14F-4D97-AF65-F5344CB8AC3E}">
        <p14:creationId xmlns:p14="http://schemas.microsoft.com/office/powerpoint/2010/main" val="3991190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smtClean="0"/>
              <a:t>Type a thank you message here</a:t>
            </a:r>
            <a:endParaRPr lang="en-US" dirty="0"/>
          </a:p>
        </p:txBody>
      </p:sp>
      <p:sp>
        <p:nvSpPr>
          <p:cNvPr id="8" name="Presenters Name"/>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9" name="Presenters Title"/>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11" name="Presenters Email"/>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12" name="Presenters Phone Number"/>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31" name="Commerce Logo" descr="Washington State Department of Commerce Logo" title="Commerce Logo"/>
          <p:cNvPicPr>
            <a:picLocks noChangeAspect="1"/>
          </p:cNvPicPr>
          <p:nvPr userDrawn="1"/>
        </p:nvPicPr>
        <p:blipFill>
          <a:blip r:embed="rId2"/>
          <a:stretch>
            <a:fillRect/>
          </a:stretch>
        </p:blipFill>
        <p:spPr>
          <a:xfrm>
            <a:off x="7282678" y="929634"/>
            <a:ext cx="3666098" cy="1054771"/>
          </a:xfrm>
          <a:prstGeom prst="rect">
            <a:avLst/>
          </a:prstGeom>
        </p:spPr>
      </p:pic>
      <p:sp>
        <p:nvSpPr>
          <p:cNvPr id="34" name="Commerce Website URL" descr="Click this logo to go to the Commerce website" title="The Commerce website">
            <a:hlinkClick r:id="rId3"/>
          </p:cNvPr>
          <p:cNvSpPr txBox="1"/>
          <p:nvPr userDrawn="1"/>
        </p:nvSpPr>
        <p:spPr>
          <a:xfrm>
            <a:off x="7282678" y="2877986"/>
            <a:ext cx="1910136" cy="276999"/>
          </a:xfrm>
          <a:prstGeom prst="rect">
            <a:avLst/>
          </a:prstGeom>
          <a:noFill/>
        </p:spPr>
        <p:txBody>
          <a:bodyPr wrap="square" rtlCol="0">
            <a:spAutoFit/>
          </a:bodyPr>
          <a:lstStyle/>
          <a:p>
            <a:r>
              <a:rPr lang="en-US" sz="1200" dirty="0" smtClean="0">
                <a:solidFill>
                  <a:schemeClr val="bg1">
                    <a:lumMod val="85000"/>
                  </a:schemeClr>
                </a:solidFill>
              </a:rPr>
              <a:t>www.commerce.wa.gov</a:t>
            </a:r>
            <a:endParaRPr lang="en-US" sz="1200" dirty="0">
              <a:solidFill>
                <a:schemeClr val="bg1">
                  <a:lumMod val="85000"/>
                </a:schemeClr>
              </a:solidFill>
            </a:endParaRPr>
          </a:p>
        </p:txBody>
      </p:sp>
      <p:pic>
        <p:nvPicPr>
          <p:cNvPr id="32" name="Facebook Icon" descr="Click this logo to go to the Commerce Facebook page" title="Facebook logo">
            <a:hlinkClick r:id="rId4"/>
          </p:cNvPr>
          <p:cNvPicPr>
            <a:picLocks noChangeAspect="1"/>
          </p:cNvPicPr>
          <p:nvPr userDrawn="1"/>
        </p:nvPicPr>
        <p:blipFill>
          <a:blip r:embed="rId5">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29" name="Twitter Icon" descr="Click this logo to go to the Commerce Twitter page" title="Twitter logo">
            <a:hlinkClick r:id="rId6"/>
          </p:cNvPr>
          <p:cNvPicPr>
            <a:picLocks noChangeAspect="1"/>
          </p:cNvPicPr>
          <p:nvPr userDrawn="1"/>
        </p:nvPicPr>
        <p:blipFill>
          <a:blip r:embed="rId7">
            <a:duotone>
              <a:schemeClr val="bg2">
                <a:shade val="45000"/>
                <a:satMod val="135000"/>
              </a:schemeClr>
              <a:prstClr val="white"/>
            </a:duotone>
          </a:blip>
          <a:stretch>
            <a:fillRect/>
          </a:stretch>
        </p:blipFill>
        <p:spPr>
          <a:xfrm>
            <a:off x="9823203" y="2914791"/>
            <a:ext cx="250454" cy="253182"/>
          </a:xfrm>
          <a:prstGeom prst="rect">
            <a:avLst/>
          </a:prstGeom>
        </p:spPr>
      </p:pic>
      <p:pic>
        <p:nvPicPr>
          <p:cNvPr id="33" name="LinkedIn Icon" descr="Click this logo to go to the Commerce Linkedin page" title="Linkedin logo">
            <a:hlinkClick r:id="rId8"/>
          </p:cNvPr>
          <p:cNvPicPr>
            <a:picLocks noChangeAspect="1"/>
          </p:cNvPicPr>
          <p:nvPr userDrawn="1"/>
        </p:nvPicPr>
        <p:blipFill>
          <a:blip r:embed="rId9">
            <a:duotone>
              <a:schemeClr val="bg2">
                <a:shade val="45000"/>
                <a:satMod val="135000"/>
              </a:schemeClr>
              <a:prstClr val="white"/>
            </a:duotone>
          </a:blip>
          <a:stretch>
            <a:fillRect/>
          </a:stretch>
        </p:blipFill>
        <p:spPr>
          <a:xfrm>
            <a:off x="10263625" y="2914791"/>
            <a:ext cx="242106" cy="253182"/>
          </a:xfrm>
          <a:prstGeom prst="rect">
            <a:avLst/>
          </a:prstGeom>
        </p:spPr>
      </p:pic>
      <p:pic>
        <p:nvPicPr>
          <p:cNvPr id="35" name="Instagram Icon" descr="Click this logo to go to the Commerce Instagram page" title="Intagram logo">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grpSp>
        <p:nvGrpSpPr>
          <p:cNvPr id="19" name="Brand Stripe"/>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9459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2" name="Thank you" title="Thank you"/>
          <p:cNvSpPr txBox="1"/>
          <p:nvPr userDrawn="1"/>
        </p:nvSpPr>
        <p:spPr>
          <a:xfrm>
            <a:off x="831850" y="539177"/>
            <a:ext cx="5839883" cy="1015663"/>
          </a:xfrm>
          <a:prstGeom prst="rect">
            <a:avLst/>
          </a:prstGeom>
          <a:noFill/>
        </p:spPr>
        <p:txBody>
          <a:bodyPr wrap="square" rtlCol="0">
            <a:spAutoFit/>
          </a:bodyPr>
          <a:lstStyle/>
          <a:p>
            <a:r>
              <a:rPr lang="en-US" sz="6000" dirty="0" smtClean="0">
                <a:solidFill>
                  <a:schemeClr val="bg1"/>
                </a:solidFill>
                <a:latin typeface="Abril Fatface" panose="02000503000000020003" pitchFamily="2" charset="0"/>
              </a:rPr>
              <a:t>Thank you!</a:t>
            </a:r>
            <a:endParaRPr lang="en-US" sz="6000" dirty="0">
              <a:solidFill>
                <a:schemeClr val="bg1"/>
              </a:solidFill>
              <a:latin typeface="Abril Fatface" panose="02000503000000020003" pitchFamily="2" charset="0"/>
            </a:endParaRPr>
          </a:p>
        </p:txBody>
      </p:sp>
      <p:sp>
        <p:nvSpPr>
          <p:cNvPr id="29" name="Presenter 1 Name"/>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0" name="Presenter 1 Title"/>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3" name="Presenter 1 Email"/>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4" name="Presenter 1 Phone Number"/>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5" name="Presenter 2 Name"/>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6" name="Presenter 2 Title"/>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7" name="Presenter 2 Email"/>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8" name="Presenter 2 Phone Number"/>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9" name="Presenter 3 Name"/>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40" name="Presenter 3 Title"/>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41" name="Presenter 3 Email"/>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42" name="Presenter 3 Phone Number"/>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31" name="Commerce Logo" descr="Washington State Department of Commerce Logo" title="Commerce Logo"/>
          <p:cNvPicPr>
            <a:picLocks noChangeAspect="1"/>
          </p:cNvPicPr>
          <p:nvPr userDrawn="1"/>
        </p:nvPicPr>
        <p:blipFill>
          <a:blip r:embed="rId2"/>
          <a:stretch>
            <a:fillRect/>
          </a:stretch>
        </p:blipFill>
        <p:spPr>
          <a:xfrm>
            <a:off x="7282678" y="929634"/>
            <a:ext cx="3666098" cy="1054771"/>
          </a:xfrm>
          <a:prstGeom prst="rect">
            <a:avLst/>
          </a:prstGeom>
        </p:spPr>
      </p:pic>
      <p:sp>
        <p:nvSpPr>
          <p:cNvPr id="54" name="Commerce Website URL" descr="Click this logo to go to the Commerce website" title="The Commerce website">
            <a:hlinkClick r:id="rId3"/>
          </p:cNvPr>
          <p:cNvSpPr txBox="1"/>
          <p:nvPr userDrawn="1"/>
        </p:nvSpPr>
        <p:spPr>
          <a:xfrm>
            <a:off x="7282678" y="2877986"/>
            <a:ext cx="1910136" cy="276999"/>
          </a:xfrm>
          <a:prstGeom prst="rect">
            <a:avLst/>
          </a:prstGeom>
          <a:noFill/>
        </p:spPr>
        <p:txBody>
          <a:bodyPr wrap="square" rtlCol="0">
            <a:spAutoFit/>
          </a:bodyPr>
          <a:lstStyle/>
          <a:p>
            <a:r>
              <a:rPr lang="en-US" sz="1200" dirty="0" smtClean="0">
                <a:solidFill>
                  <a:schemeClr val="bg1">
                    <a:lumMod val="85000"/>
                  </a:schemeClr>
                </a:solidFill>
              </a:rPr>
              <a:t>www.commerce.wa.gov</a:t>
            </a:r>
            <a:endParaRPr lang="en-US" sz="1200" dirty="0">
              <a:solidFill>
                <a:schemeClr val="bg1">
                  <a:lumMod val="85000"/>
                </a:schemeClr>
              </a:solidFill>
            </a:endParaRPr>
          </a:p>
        </p:txBody>
      </p:sp>
      <p:pic>
        <p:nvPicPr>
          <p:cNvPr id="52" name="Facebook Icon" descr="Click this logo to go to the Commerce Facebook page" title="Facebook logo">
            <a:hlinkClick r:id="rId4"/>
          </p:cNvPr>
          <p:cNvPicPr>
            <a:picLocks noChangeAspect="1"/>
          </p:cNvPicPr>
          <p:nvPr userDrawn="1"/>
        </p:nvPicPr>
        <p:blipFill>
          <a:blip r:embed="rId5">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51" name="Twitter Icon" descr="Click this logo to go to the Commerce Twitter page" title="Twitter logo">
            <a:hlinkClick r:id="rId6"/>
          </p:cNvPr>
          <p:cNvPicPr>
            <a:picLocks noChangeAspect="1"/>
          </p:cNvPicPr>
          <p:nvPr userDrawn="1"/>
        </p:nvPicPr>
        <p:blipFill>
          <a:blip r:embed="rId7">
            <a:duotone>
              <a:schemeClr val="bg2">
                <a:shade val="45000"/>
                <a:satMod val="135000"/>
              </a:schemeClr>
              <a:prstClr val="white"/>
            </a:duotone>
          </a:blip>
          <a:stretch>
            <a:fillRect/>
          </a:stretch>
        </p:blipFill>
        <p:spPr>
          <a:xfrm>
            <a:off x="9823203" y="2914791"/>
            <a:ext cx="250454" cy="253182"/>
          </a:xfrm>
          <a:prstGeom prst="rect">
            <a:avLst/>
          </a:prstGeom>
        </p:spPr>
      </p:pic>
      <p:pic>
        <p:nvPicPr>
          <p:cNvPr id="53" name="LinkedIn Icon" descr="Click this logo to go to the Commerce Linkedin page" title="Linkedin logo">
            <a:hlinkClick r:id="rId8"/>
          </p:cNvPr>
          <p:cNvPicPr>
            <a:picLocks noChangeAspect="1"/>
          </p:cNvPicPr>
          <p:nvPr userDrawn="1"/>
        </p:nvPicPr>
        <p:blipFill>
          <a:blip r:embed="rId9">
            <a:duotone>
              <a:schemeClr val="bg2">
                <a:shade val="45000"/>
                <a:satMod val="135000"/>
              </a:schemeClr>
              <a:prstClr val="white"/>
            </a:duotone>
          </a:blip>
          <a:stretch>
            <a:fillRect/>
          </a:stretch>
        </p:blipFill>
        <p:spPr>
          <a:xfrm>
            <a:off x="10263625" y="2914791"/>
            <a:ext cx="242106" cy="253182"/>
          </a:xfrm>
          <a:prstGeom prst="rect">
            <a:avLst/>
          </a:prstGeom>
        </p:spPr>
      </p:pic>
      <p:pic>
        <p:nvPicPr>
          <p:cNvPr id="55" name="Instagram Icon" descr="Click this logo to go to the Commerce Instagram page" title="Intagram logo">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grpSp>
        <p:nvGrpSpPr>
          <p:cNvPr id="19" name="Brand Stripe"/>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878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rengthening Communities">
    <p:spTree>
      <p:nvGrpSpPr>
        <p:cNvPr id="1" name=""/>
        <p:cNvGrpSpPr/>
        <p:nvPr/>
      </p:nvGrpSpPr>
      <p:grpSpPr>
        <a:xfrm>
          <a:off x="0" y="0"/>
          <a:ext cx="0" cy="0"/>
          <a:chOff x="0" y="0"/>
          <a:chExt cx="0" cy="0"/>
        </a:xfrm>
      </p:grpSpPr>
      <p:sp>
        <p:nvSpPr>
          <p:cNvPr id="23" name="Title"/>
          <p:cNvSpPr txBox="1"/>
          <p:nvPr userDrawn="1"/>
        </p:nvSpPr>
        <p:spPr>
          <a:xfrm>
            <a:off x="838200" y="750877"/>
            <a:ext cx="7156126" cy="769441"/>
          </a:xfrm>
          <a:prstGeom prst="rect">
            <a:avLst/>
          </a:prstGeom>
          <a:noFill/>
        </p:spPr>
        <p:txBody>
          <a:bodyPr wrap="none" rtlCol="0">
            <a:spAutoFit/>
          </a:bodyPr>
          <a:lstStyle/>
          <a:p>
            <a:r>
              <a:rPr lang="en-US" sz="4400" dirty="0" smtClean="0">
                <a:solidFill>
                  <a:schemeClr val="accent5"/>
                </a:solidFill>
                <a:latin typeface="Roboto Light" panose="02000000000000000000" pitchFamily="2" charset="0"/>
                <a:ea typeface="Roboto Light" panose="02000000000000000000" pitchFamily="2" charset="0"/>
              </a:rPr>
              <a:t>We strengthen</a:t>
            </a:r>
            <a:r>
              <a:rPr lang="en-US" sz="4400" baseline="0" dirty="0" smtClean="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pic>
        <p:nvPicPr>
          <p:cNvPr id="3" name="Images" descr="Eight photos that represent each of Commerces' divisions. &#10;&#10;Housing and Homelessness: A picture of a couple in front of a house, &#10;&#10;Infrascructure and Broadband: A picture of a bridge.&#10;&#10;Small business assistance: A pcture of two people by a computer.&#10;&#10;Energy: A picture of a wind farm.&#10;&#10;Planning and tech assistance: A picture of city streets and a highway interchange.&#10;&#10;Community services and facilities: A picture of children in a daycare facility.&#10;&#10;Crime victims and public safety: A picture of two people hugging in a meeting.&#10;&#10;Economic development: A picture of a shipyard and the mountains." title="Photo coll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50798"/>
            <a:ext cx="12191675" cy="4819522"/>
          </a:xfrm>
          <a:prstGeom prst="rect">
            <a:avLst/>
          </a:prstGeom>
        </p:spPr>
      </p:pic>
      <p:sp>
        <p:nvSpPr>
          <p:cNvPr id="14" name="Housing and Homelessness"/>
          <p:cNvSpPr txBox="1"/>
          <p:nvPr userDrawn="1"/>
        </p:nvSpPr>
        <p:spPr>
          <a:xfrm>
            <a:off x="0" y="3210378"/>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Housing And</a:t>
            </a:r>
          </a:p>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homelessness</a:t>
            </a:r>
            <a:endParaRPr lang="en-US" sz="1400" b="0" kern="1200" cap="all" baseline="0" dirty="0">
              <a:solidFill>
                <a:schemeClr val="bg1"/>
              </a:solidFill>
              <a:latin typeface="+mn-lt"/>
              <a:ea typeface="Roboto Light" panose="02000000000000000000" pitchFamily="2" charset="0"/>
              <a:cs typeface="+mn-cs"/>
            </a:endParaRPr>
          </a:p>
        </p:txBody>
      </p:sp>
      <p:sp>
        <p:nvSpPr>
          <p:cNvPr id="12" name="Infrastructure and Broadband"/>
          <p:cNvSpPr txBox="1"/>
          <p:nvPr userDrawn="1"/>
        </p:nvSpPr>
        <p:spPr>
          <a:xfrm>
            <a:off x="3052563" y="3193959"/>
            <a:ext cx="2167137"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Infrastructure and broadband</a:t>
            </a:r>
            <a:endParaRPr lang="en-US" sz="1400" b="0" kern="1200" cap="all" baseline="0" dirty="0">
              <a:solidFill>
                <a:schemeClr val="bg1"/>
              </a:solidFill>
              <a:latin typeface="+mn-lt"/>
              <a:ea typeface="Roboto Light" panose="02000000000000000000" pitchFamily="2" charset="0"/>
              <a:cs typeface="+mn-cs"/>
            </a:endParaRPr>
          </a:p>
        </p:txBody>
      </p:sp>
      <p:sp>
        <p:nvSpPr>
          <p:cNvPr id="10" name="Small Business Assistance"/>
          <p:cNvSpPr txBox="1"/>
          <p:nvPr userDrawn="1"/>
        </p:nvSpPr>
        <p:spPr>
          <a:xfrm>
            <a:off x="6095839" y="3210378"/>
            <a:ext cx="2117453"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Small Business Assistance</a:t>
            </a:r>
            <a:endParaRPr lang="en-US" sz="1400" b="0" kern="1200" cap="all" baseline="0" dirty="0">
              <a:solidFill>
                <a:schemeClr val="bg1"/>
              </a:solidFill>
              <a:latin typeface="+mn-lt"/>
              <a:ea typeface="Roboto Light" panose="02000000000000000000" pitchFamily="2" charset="0"/>
              <a:cs typeface="+mn-cs"/>
            </a:endParaRPr>
          </a:p>
        </p:txBody>
      </p:sp>
      <p:sp>
        <p:nvSpPr>
          <p:cNvPr id="15" name="Energy"/>
          <p:cNvSpPr txBox="1"/>
          <p:nvPr userDrawn="1"/>
        </p:nvSpPr>
        <p:spPr>
          <a:xfrm>
            <a:off x="9144000" y="3214544"/>
            <a:ext cx="2171538" cy="523221"/>
          </a:xfrm>
          <a:prstGeom prst="rect">
            <a:avLst/>
          </a:prstGeom>
          <a:solidFill>
            <a:srgbClr val="000000">
              <a:alpha val="65098"/>
            </a:srgbClr>
          </a:solidFill>
        </p:spPr>
        <p:txBody>
          <a:bodyPr wrap="square" rtlCol="0">
            <a:spAutoFit/>
          </a:bodyPr>
          <a:lstStyle/>
          <a:p>
            <a:pPr algn="l"/>
            <a:endParaRPr lang="en-US" sz="1400" b="0" cap="all" baseline="0" dirty="0" smtClean="0">
              <a:solidFill>
                <a:schemeClr val="bg1"/>
              </a:solidFill>
              <a:latin typeface="+mn-lt"/>
              <a:ea typeface="Roboto Light" panose="02000000000000000000" pitchFamily="2" charset="0"/>
            </a:endParaRPr>
          </a:p>
          <a:p>
            <a:pPr algn="l"/>
            <a:r>
              <a:rPr lang="en-US" sz="1400" b="0" cap="all" baseline="0" dirty="0" smtClean="0">
                <a:solidFill>
                  <a:schemeClr val="bg1"/>
                </a:solidFill>
                <a:latin typeface="+mn-lt"/>
                <a:ea typeface="Roboto Light" panose="02000000000000000000" pitchFamily="2" charset="0"/>
              </a:rPr>
              <a:t>ENERGY</a:t>
            </a:r>
            <a:endParaRPr lang="en-US" sz="1400" b="0" cap="all" baseline="0" dirty="0">
              <a:solidFill>
                <a:schemeClr val="bg1"/>
              </a:solidFill>
              <a:latin typeface="+mn-lt"/>
              <a:ea typeface="Roboto Light" panose="02000000000000000000" pitchFamily="2" charset="0"/>
            </a:endParaRPr>
          </a:p>
        </p:txBody>
      </p:sp>
      <p:sp>
        <p:nvSpPr>
          <p:cNvPr id="11" name="Planning and Tech Assistance"/>
          <p:cNvSpPr txBox="1"/>
          <p:nvPr userDrawn="1"/>
        </p:nvSpPr>
        <p:spPr>
          <a:xfrm>
            <a:off x="0" y="5611634"/>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Planning and Tech assistance</a:t>
            </a:r>
            <a:endParaRPr lang="en-US" sz="1400" b="0" kern="1200" cap="all" baseline="0" dirty="0">
              <a:solidFill>
                <a:schemeClr val="bg1"/>
              </a:solidFill>
              <a:latin typeface="+mn-lt"/>
              <a:ea typeface="Roboto Light" panose="02000000000000000000" pitchFamily="2" charset="0"/>
              <a:cs typeface="+mn-cs"/>
            </a:endParaRPr>
          </a:p>
        </p:txBody>
      </p:sp>
      <p:sp>
        <p:nvSpPr>
          <p:cNvPr id="13" name="Community Services and Facilities"/>
          <p:cNvSpPr txBox="1"/>
          <p:nvPr userDrawn="1"/>
        </p:nvSpPr>
        <p:spPr>
          <a:xfrm>
            <a:off x="3046362" y="5611634"/>
            <a:ext cx="2378082" cy="523220"/>
          </a:xfrm>
          <a:prstGeom prst="rect">
            <a:avLst/>
          </a:prstGeom>
          <a:solidFill>
            <a:srgbClr val="000000">
              <a:alpha val="65098"/>
            </a:srgbClr>
          </a:solidFill>
        </p:spPr>
        <p:txBody>
          <a:bodyPr wrap="square" rtlCol="0">
            <a:spAutoFit/>
          </a:bodyPr>
          <a:lstStyle/>
          <a:p>
            <a:pPr marL="0" algn="l" defTabSz="914400" rtl="0" eaLnBrk="1" latinLnBrk="0" hangingPunct="1"/>
            <a:endParaRPr lang="en-US" sz="1400" b="0" kern="1200" cap="all" baseline="0" dirty="0" smtClean="0">
              <a:solidFill>
                <a:schemeClr val="bg1"/>
              </a:solidFill>
              <a:latin typeface="+mn-lt"/>
              <a:ea typeface="Roboto Light" panose="02000000000000000000" pitchFamily="2" charset="0"/>
              <a:cs typeface="+mn-cs"/>
            </a:endParaRPr>
          </a:p>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Community Services</a:t>
            </a:r>
            <a:endParaRPr lang="en-US" sz="1400" b="0" kern="1200" cap="all" baseline="0" dirty="0">
              <a:solidFill>
                <a:schemeClr val="bg1"/>
              </a:solidFill>
              <a:latin typeface="+mn-lt"/>
              <a:ea typeface="Roboto Light" panose="02000000000000000000" pitchFamily="2" charset="0"/>
              <a:cs typeface="+mn-cs"/>
            </a:endParaRPr>
          </a:p>
        </p:txBody>
      </p:sp>
      <p:sp>
        <p:nvSpPr>
          <p:cNvPr id="8" name="Crime Victims and Public Safety"/>
          <p:cNvSpPr txBox="1"/>
          <p:nvPr userDrawn="1"/>
        </p:nvSpPr>
        <p:spPr>
          <a:xfrm>
            <a:off x="6095839" y="5611633"/>
            <a:ext cx="2095661"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Crime Victims and Public Safety </a:t>
            </a:r>
            <a:endParaRPr lang="en-US" sz="1400" b="0" kern="1200" cap="all" baseline="0" dirty="0">
              <a:solidFill>
                <a:schemeClr val="bg1"/>
              </a:solidFill>
              <a:latin typeface="+mn-lt"/>
              <a:ea typeface="Roboto Light" panose="02000000000000000000" pitchFamily="2" charset="0"/>
              <a:cs typeface="+mn-cs"/>
            </a:endParaRPr>
          </a:p>
        </p:txBody>
      </p:sp>
      <p:sp>
        <p:nvSpPr>
          <p:cNvPr id="16" name="Economic Development"/>
          <p:cNvSpPr txBox="1"/>
          <p:nvPr userDrawn="1"/>
        </p:nvSpPr>
        <p:spPr>
          <a:xfrm>
            <a:off x="9144000" y="5611632"/>
            <a:ext cx="2171538"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Economic development</a:t>
            </a:r>
            <a:endParaRPr lang="en-US" sz="1400" b="0" kern="1200" cap="all" baseline="0" dirty="0">
              <a:solidFill>
                <a:schemeClr val="bg1"/>
              </a:solidFill>
              <a:latin typeface="+mn-lt"/>
              <a:ea typeface="Roboto Light" panose="02000000000000000000" pitchFamily="2" charset="0"/>
              <a:cs typeface="+mn-cs"/>
            </a:endParaRPr>
          </a:p>
        </p:txBody>
      </p:sp>
    </p:spTree>
    <p:extLst>
      <p:ext uri="{BB962C8B-B14F-4D97-AF65-F5344CB8AC3E}">
        <p14:creationId xmlns:p14="http://schemas.microsoft.com/office/powerpoint/2010/main" val="908556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smtClean="0"/>
              <a:t>Section title goes here</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subheading goes here</a:t>
            </a:r>
          </a:p>
        </p:txBody>
      </p:sp>
      <p:grpSp>
        <p:nvGrpSpPr>
          <p:cNvPr id="17" name="Brand Stripe"/>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
        <p:nvSpPr>
          <p:cNvPr id="9" name="Content Placeholder 2"/>
          <p:cNvSpPr>
            <a:spLocks noGrp="1"/>
          </p:cNvSpPr>
          <p:nvPr>
            <p:ph idx="1"/>
          </p:nvPr>
        </p:nvSpPr>
        <p:spPr>
          <a:xfrm>
            <a:off x="838200" y="182562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877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514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2" name="Content Placeholder 2"/>
          <p:cNvSpPr>
            <a:spLocks noGrp="1"/>
          </p:cNvSpPr>
          <p:nvPr>
            <p:ph sz="half" idx="1"/>
          </p:nvPr>
        </p:nvSpPr>
        <p:spPr>
          <a:xfrm>
            <a:off x="83820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0"/>
          </p:nvPr>
        </p:nvSpPr>
        <p:spPr>
          <a:xfrm>
            <a:off x="447294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half" idx="11"/>
          </p:nvPr>
        </p:nvSpPr>
        <p:spPr>
          <a:xfrm>
            <a:off x="810768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27293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97527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59114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smtClean="0"/>
              <a:t>Click to edit Master title style </a:t>
            </a:r>
            <a:endParaRPr lang="en-US" dirty="0"/>
          </a:p>
        </p:txBody>
      </p:sp>
      <p:cxnSp>
        <p:nvCxnSpPr>
          <p:cNvPr id="19" name="Divider line"/>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grpSp>
        <p:nvGrpSpPr>
          <p:cNvPr id="7" name="Brand Stripe"/>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mmerce name"/>
          <p:cNvSpPr txBox="1"/>
          <p:nvPr userDrawn="1"/>
        </p:nvSpPr>
        <p:spPr>
          <a:xfrm>
            <a:off x="752475" y="6493524"/>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Page number"/>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74"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cc02.safelinks.protection.outlook.com/?url=https%3A%2F%2F2yd1749y.r.us-west-2.awstrack.me%2FL0%2Fhttps%3A%252F%252Flawfilesext.leg.wa.gov%252Fbiennium%252F2023-24%252FPdf%252FBills%252FSession%252520Laws%252FHouse%252F1329-S.SL.pdf%2F1%2F0101018fee75f513-b562f653-f205-4deb-ac77-c2ca6ee700a4-000000%2FeyGm32J8K6sy5UP6uNeVh5mAMco%3D378&amp;data=05%7C02%7Caaron.tam%40commerce.wa.gov%7Ca47a43e3d3674a5f20b808dc8648d7e9%7C11d0e217264e400a8ba057dcc127d72d%7C0%7C0%7C638532895145701608%7CUnknown%7CTWFpbGZsb3d8eyJWIjoiMC4wLjAwMDAiLCJQIjoiV2luMzIiLCJBTiI6Ik1haWwiLCJXVCI6Mn0%3D%7C0%7C%7C%7C&amp;sdata=6p6T1KBo0Xc8%2FobKek1WDIpC08NqImQWuCDGSo4rRy4%3D&amp;reserved=0" TargetMode="External"/><Relationship Id="rId2" Type="http://schemas.openxmlformats.org/officeDocument/2006/relationships/hyperlink" Target="https://gcc02.safelinks.protection.outlook.com/?url=https%3A%2F%2F2yd1749y.r.us-west-2.awstrack.me%2FL0%2Fhttps%3A%252F%252Fapp.leg.wa.gov%252Fbillsummary%253FBillNumber%3D1329%2526Initiative%3Dfalse%2526Year%3D2023%2F1%2F0101018fee75f513-b562f653-f205-4deb-ac77-c2ca6ee700a4-000000%2Fz14WqW7sGYgwo1uGX4aFUWVGc-Y%3D378&amp;data=05%7C02%7Caaron.tam%40commerce.wa.gov%7Ca47a43e3d3674a5f20b808dc8648d7e9%7C11d0e217264e400a8ba057dcc127d72d%7C0%7C0%7C638532895145695548%7CUnknown%7CTWFpbGZsb3d8eyJWIjoiMC4wLjAwMDAiLCJQIjoiV2luMzIiLCJBTiI6Ik1haWwiLCJXVCI6Mn0%3D%7C0%7C%7C%7C&amp;sdata=YDwRFDItLrkSN6ZafGcLrKcwTxbLbC3Sz4MbGnveLfg%3D&amp;reserved=0"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Aaron Tam, Austin Scharff (Commerce)</a:t>
            </a:r>
            <a:endParaRPr lang="en-US" dirty="0"/>
          </a:p>
        </p:txBody>
      </p:sp>
      <p:sp>
        <p:nvSpPr>
          <p:cNvPr id="4" name="Text Placeholder 3"/>
          <p:cNvSpPr>
            <a:spLocks noGrp="1"/>
          </p:cNvSpPr>
          <p:nvPr>
            <p:ph type="body" sz="quarter" idx="12"/>
          </p:nvPr>
        </p:nvSpPr>
        <p:spPr/>
        <p:txBody>
          <a:bodyPr/>
          <a:lstStyle/>
          <a:p>
            <a:r>
              <a:rPr lang="en-US" dirty="0" smtClean="0"/>
              <a:t>June 13, 2024</a:t>
            </a:r>
            <a:endParaRPr lang="en-US" dirty="0"/>
          </a:p>
        </p:txBody>
      </p:sp>
      <p:sp>
        <p:nvSpPr>
          <p:cNvPr id="5" name="Title 4"/>
          <p:cNvSpPr>
            <a:spLocks noGrp="1"/>
          </p:cNvSpPr>
          <p:nvPr>
            <p:ph type="title"/>
          </p:nvPr>
        </p:nvSpPr>
        <p:spPr>
          <a:xfrm>
            <a:off x="488950" y="1436968"/>
            <a:ext cx="6971030" cy="3470210"/>
          </a:xfrm>
        </p:spPr>
        <p:txBody>
          <a:bodyPr>
            <a:normAutofit fontScale="90000"/>
          </a:bodyPr>
          <a:lstStyle/>
          <a:p>
            <a:r>
              <a:rPr lang="en-US" dirty="0" smtClean="0"/>
              <a:t>Utility Extreme Heat Shutoff Moratorium Reporting Portal Workshop</a:t>
            </a:r>
            <a:endParaRPr lang="en-US" dirty="0"/>
          </a:p>
        </p:txBody>
      </p:sp>
      <p:sp>
        <p:nvSpPr>
          <p:cNvPr id="7" name="Text Placeholder 1"/>
          <p:cNvSpPr>
            <a:spLocks noGrp="1"/>
          </p:cNvSpPr>
          <p:nvPr>
            <p:ph type="body" sz="quarter" idx="10"/>
          </p:nvPr>
        </p:nvSpPr>
        <p:spPr>
          <a:xfrm>
            <a:off x="488950" y="5639735"/>
            <a:ext cx="6430010" cy="292100"/>
          </a:xfrm>
        </p:spPr>
        <p:txBody>
          <a:bodyPr/>
          <a:lstStyle/>
          <a:p>
            <a:r>
              <a:rPr lang="en-US" dirty="0" smtClean="0"/>
              <a:t>Chris Fuess, Stephen Mullins (Artesia Systems)</a:t>
            </a:r>
            <a:endParaRPr lang="en-US" dirty="0"/>
          </a:p>
        </p:txBody>
      </p:sp>
    </p:spTree>
    <p:extLst>
      <p:ext uri="{BB962C8B-B14F-4D97-AF65-F5344CB8AC3E}">
        <p14:creationId xmlns:p14="http://schemas.microsoft.com/office/powerpoint/2010/main" val="94805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Feedback </a:t>
            </a:r>
            <a:r>
              <a:rPr lang="en-US" dirty="0"/>
              <a:t>and </a:t>
            </a:r>
            <a:r>
              <a:rPr lang="en-US" dirty="0" smtClean="0"/>
              <a:t>Questions for Utilities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90879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Questions for Utilities</a:t>
            </a:r>
            <a:endParaRPr lang="en-US" dirty="0"/>
          </a:p>
        </p:txBody>
      </p:sp>
      <p:sp>
        <p:nvSpPr>
          <p:cNvPr id="4" name="Content Placeholder 3"/>
          <p:cNvSpPr>
            <a:spLocks noGrp="1"/>
          </p:cNvSpPr>
          <p:nvPr>
            <p:ph idx="1"/>
          </p:nvPr>
        </p:nvSpPr>
        <p:spPr/>
        <p:txBody>
          <a:bodyPr>
            <a:normAutofit fontScale="92500" lnSpcReduction="20000"/>
          </a:bodyPr>
          <a:lstStyle/>
          <a:p>
            <a:pPr lvl="0"/>
            <a:r>
              <a:rPr lang="en-US" dirty="0"/>
              <a:t>Would you rather restrict editing access to just one representative and give viewership access to the rest? Or would you rather keep it open so that you can add people as you please? </a:t>
            </a:r>
          </a:p>
          <a:p>
            <a:pPr lvl="1"/>
            <a:r>
              <a:rPr lang="en-US" dirty="0"/>
              <a:t>Some disadvantages to keeping it open is that people may overwrite each other’s work if they are working on it at the same time, or someone other than the main person could end up deleting information.</a:t>
            </a:r>
          </a:p>
          <a:p>
            <a:pPr lvl="1"/>
            <a:r>
              <a:rPr lang="en-US" dirty="0"/>
              <a:t>How many utilities have a general email for reporting or data requests?</a:t>
            </a:r>
          </a:p>
          <a:p>
            <a:pPr lvl="0"/>
            <a:r>
              <a:rPr lang="en-US" dirty="0"/>
              <a:t>Would you want an email alert every time there is a heat-alert in your service territory</a:t>
            </a:r>
            <a:r>
              <a:rPr lang="en-US" dirty="0" smtClean="0"/>
              <a:t>?</a:t>
            </a:r>
            <a:endParaRPr lang="en-US" dirty="0"/>
          </a:p>
          <a:p>
            <a:pPr lvl="0"/>
            <a:r>
              <a:rPr lang="en-US" dirty="0"/>
              <a:t>Does the reporting process and portal seem intuitive? What questions do you have</a:t>
            </a:r>
            <a:r>
              <a:rPr lang="en-US" dirty="0" smtClean="0"/>
              <a:t>?</a:t>
            </a:r>
          </a:p>
          <a:p>
            <a:pPr lvl="1"/>
            <a:r>
              <a:rPr lang="en-US" dirty="0" smtClean="0"/>
              <a:t>Are the bill </a:t>
            </a:r>
            <a:r>
              <a:rPr lang="en-US" smtClean="0"/>
              <a:t>assistance questions/options </a:t>
            </a:r>
            <a:r>
              <a:rPr lang="en-US" dirty="0" smtClean="0"/>
              <a:t>clear to you?</a:t>
            </a:r>
            <a:endParaRPr lang="en-US" dirty="0"/>
          </a:p>
          <a:p>
            <a:pPr lvl="0"/>
            <a:r>
              <a:rPr lang="en-US" dirty="0"/>
              <a:t>Do you have suggestions on how to improve reporting clarity?</a:t>
            </a:r>
          </a:p>
          <a:p>
            <a:endParaRPr lang="en-US" dirty="0"/>
          </a:p>
        </p:txBody>
      </p:sp>
    </p:spTree>
    <p:extLst>
      <p:ext uri="{BB962C8B-B14F-4D97-AF65-F5344CB8AC3E}">
        <p14:creationId xmlns:p14="http://schemas.microsoft.com/office/powerpoint/2010/main" val="1069964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Aaron Tam</a:t>
            </a:r>
            <a:endParaRPr lang="en-US" dirty="0"/>
          </a:p>
        </p:txBody>
      </p:sp>
      <p:sp>
        <p:nvSpPr>
          <p:cNvPr id="3" name="Text Placeholder 2"/>
          <p:cNvSpPr>
            <a:spLocks noGrp="1"/>
          </p:cNvSpPr>
          <p:nvPr>
            <p:ph type="body" sz="quarter" idx="11"/>
          </p:nvPr>
        </p:nvSpPr>
        <p:spPr/>
        <p:txBody>
          <a:bodyPr/>
          <a:lstStyle/>
          <a:p>
            <a:r>
              <a:rPr lang="en-US" dirty="0" smtClean="0"/>
              <a:t>Electric &amp; Natural Gas data specialist</a:t>
            </a:r>
            <a:endParaRPr lang="en-US" dirty="0"/>
          </a:p>
        </p:txBody>
      </p:sp>
      <p:sp>
        <p:nvSpPr>
          <p:cNvPr id="4" name="Text Placeholder 3"/>
          <p:cNvSpPr>
            <a:spLocks noGrp="1"/>
          </p:cNvSpPr>
          <p:nvPr>
            <p:ph type="body" sz="quarter" idx="12"/>
          </p:nvPr>
        </p:nvSpPr>
        <p:spPr/>
        <p:txBody>
          <a:bodyPr/>
          <a:lstStyle/>
          <a:p>
            <a:r>
              <a:rPr lang="en-US" dirty="0" smtClean="0"/>
              <a:t>energydata@commerce.wa.gov</a:t>
            </a:r>
            <a:endParaRPr lang="en-US" dirty="0"/>
          </a:p>
        </p:txBody>
      </p:sp>
      <p:sp>
        <p:nvSpPr>
          <p:cNvPr id="5" name="Text Placeholder 4"/>
          <p:cNvSpPr>
            <a:spLocks noGrp="1"/>
          </p:cNvSpPr>
          <p:nvPr>
            <p:ph type="body" sz="quarter" idx="13"/>
          </p:nvPr>
        </p:nvSpPr>
        <p:spPr/>
        <p:txBody>
          <a:bodyPr/>
          <a:lstStyle/>
          <a:p>
            <a:r>
              <a:rPr lang="en-US" dirty="0"/>
              <a:t>(206) 454-2251</a:t>
            </a:r>
          </a:p>
        </p:txBody>
      </p:sp>
      <p:sp>
        <p:nvSpPr>
          <p:cNvPr id="6" name="Title 5"/>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700649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Overview of the Law</a:t>
            </a:r>
          </a:p>
          <a:p>
            <a:r>
              <a:rPr lang="en-US" dirty="0" smtClean="0"/>
              <a:t>Questions about Utility Responsibilities</a:t>
            </a:r>
          </a:p>
          <a:p>
            <a:r>
              <a:rPr lang="en-US" dirty="0" smtClean="0"/>
              <a:t>Overview of the Reporting Process and Portal</a:t>
            </a:r>
          </a:p>
          <a:p>
            <a:r>
              <a:rPr lang="en-US" dirty="0" smtClean="0"/>
              <a:t>Questions on the Portal</a:t>
            </a:r>
          </a:p>
          <a:p>
            <a:r>
              <a:rPr lang="en-US" dirty="0" smtClean="0"/>
              <a:t>Feedback and Questions for Utilities</a:t>
            </a:r>
            <a:endParaRPr lang="en-US" dirty="0"/>
          </a:p>
        </p:txBody>
      </p:sp>
    </p:spTree>
    <p:extLst>
      <p:ext uri="{BB962C8B-B14F-4D97-AF65-F5344CB8AC3E}">
        <p14:creationId xmlns:p14="http://schemas.microsoft.com/office/powerpoint/2010/main" val="2198351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the Law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83598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a:bodyPr>
          <a:lstStyle/>
          <a:p>
            <a:r>
              <a:rPr lang="en-US" dirty="0"/>
              <a:t>In 2023, the Washington Legislature passed </a:t>
            </a:r>
            <a:r>
              <a:rPr lang="en-US" u="sng" dirty="0">
                <a:hlinkClick r:id="rId2"/>
              </a:rPr>
              <a:t>HB 1329</a:t>
            </a:r>
            <a:r>
              <a:rPr lang="en-US" dirty="0"/>
              <a:t> </a:t>
            </a:r>
            <a:r>
              <a:rPr lang="en-US" dirty="0" smtClean="0"/>
              <a:t>(</a:t>
            </a:r>
            <a:r>
              <a:rPr lang="en-US" u="sng" dirty="0">
                <a:hlinkClick r:id="rId3"/>
              </a:rPr>
              <a:t>Chapter 105, Laws 2023</a:t>
            </a:r>
            <a:r>
              <a:rPr lang="en-US" dirty="0"/>
              <a:t>). The law prevents utility shutoffs for nonpayment during extreme heat. </a:t>
            </a:r>
            <a:endParaRPr lang="en-US" dirty="0" smtClean="0"/>
          </a:p>
          <a:p>
            <a:r>
              <a:rPr lang="en-US" dirty="0"/>
              <a:t>The law requires publicly-owned electric and water utilities to report to Commerce disconnections that occurred when the National Weather Service issued or announced a heat-related alert for the utility service area. </a:t>
            </a:r>
            <a:endParaRPr lang="en-US" dirty="0" smtClean="0"/>
          </a:p>
          <a:p>
            <a:r>
              <a:rPr lang="en-US" dirty="0" smtClean="0"/>
              <a:t>Utilities are </a:t>
            </a:r>
            <a:r>
              <a:rPr lang="en-US" dirty="0"/>
              <a:t>required to inform previously disconnected customers due to nonpayment of their ability to seek reconnection during a NWS heat-related alert and make a reasonable attempt to reconnect service once requested. A utility may require a repayment </a:t>
            </a:r>
            <a:r>
              <a:rPr lang="en-US" dirty="0" smtClean="0"/>
              <a:t>plan. </a:t>
            </a:r>
            <a:endParaRPr lang="en-US" dirty="0"/>
          </a:p>
        </p:txBody>
      </p:sp>
      <p:pic>
        <p:nvPicPr>
          <p:cNvPr id="4" name="Picture 3" descr="Expect strong winds, rain Friday as storm passes through - My Edmonds New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8289" y="212115"/>
            <a:ext cx="1573681" cy="1539018"/>
          </a:xfrm>
          <a:prstGeom prst="rect">
            <a:avLst/>
          </a:prstGeom>
        </p:spPr>
      </p:pic>
    </p:spTree>
    <p:extLst>
      <p:ext uri="{BB962C8B-B14F-4D97-AF65-F5344CB8AC3E}">
        <p14:creationId xmlns:p14="http://schemas.microsoft.com/office/powerpoint/2010/main" val="1353437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Repayment </a:t>
            </a:r>
            <a:r>
              <a:rPr lang="en-US" smtClean="0"/>
              <a:t>Plan </a:t>
            </a:r>
            <a:r>
              <a:rPr lang="en-US" dirty="0" smtClean="0"/>
              <a:t>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Repayment plan required by a utility will be designed both to pay the past due bill by the following May 15, or as soon as possible after May 15 if needed to maintain monthly payments that are no greater than 6 percent of the customer's monthly income, and to pay for continued utility service; </a:t>
            </a:r>
          </a:p>
          <a:p>
            <a:r>
              <a:rPr lang="en-US" dirty="0" smtClean="0"/>
              <a:t>the </a:t>
            </a:r>
            <a:r>
              <a:rPr lang="en-US" dirty="0"/>
              <a:t>plan may not require monthly payments in excess of 6 percent of the customer's monthly income; </a:t>
            </a:r>
          </a:p>
          <a:p>
            <a:r>
              <a:rPr lang="en-US" dirty="0" smtClean="0"/>
              <a:t>a </a:t>
            </a:r>
            <a:r>
              <a:rPr lang="en-US" dirty="0"/>
              <a:t>customer may agree to pay a higher percentage during this period, but will not be in default unless payment during this period is less than 6 percent of the customer's monthly income; and </a:t>
            </a:r>
          </a:p>
          <a:p>
            <a:r>
              <a:rPr lang="en-US" dirty="0" smtClean="0"/>
              <a:t>if </a:t>
            </a:r>
            <a:r>
              <a:rPr lang="en-US" dirty="0"/>
              <a:t>assistance payments are received by the customer subsequent to implementation of the plan, the customer must contact the utility to reformulate the </a:t>
            </a:r>
            <a:r>
              <a:rPr lang="en-US" dirty="0" smtClean="0"/>
              <a:t>plan</a:t>
            </a:r>
            <a:endParaRPr lang="en-US" dirty="0"/>
          </a:p>
        </p:txBody>
      </p:sp>
    </p:spTree>
    <p:extLst>
      <p:ext uri="{BB962C8B-B14F-4D97-AF65-F5344CB8AC3E}">
        <p14:creationId xmlns:p14="http://schemas.microsoft.com/office/powerpoint/2010/main" val="254618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required to submit a report?</a:t>
            </a:r>
            <a:endParaRPr lang="en-US" dirty="0"/>
          </a:p>
        </p:txBody>
      </p:sp>
      <p:sp>
        <p:nvSpPr>
          <p:cNvPr id="5" name="Content Placeholder 4"/>
          <p:cNvSpPr>
            <a:spLocks noGrp="1"/>
          </p:cNvSpPr>
          <p:nvPr>
            <p:ph idx="1"/>
          </p:nvPr>
        </p:nvSpPr>
        <p:spPr/>
        <p:txBody>
          <a:bodyPr/>
          <a:lstStyle/>
          <a:p>
            <a:r>
              <a:rPr lang="en-US" dirty="0" smtClean="0"/>
              <a:t>Chapter 105, Laws of 2023 requires reporting from the following:</a:t>
            </a:r>
          </a:p>
          <a:p>
            <a:pPr lvl="1"/>
            <a:r>
              <a:rPr lang="en-US" dirty="0" smtClean="0"/>
              <a:t>Publicly-owned </a:t>
            </a:r>
            <a:r>
              <a:rPr lang="en-US" dirty="0"/>
              <a:t>electric utilities with more than 25,000 customers</a:t>
            </a:r>
          </a:p>
          <a:p>
            <a:pPr lvl="1"/>
            <a:r>
              <a:rPr lang="en-US" dirty="0"/>
              <a:t>Publicly-owned water utilities with more than 2,500 customers</a:t>
            </a:r>
          </a:p>
          <a:p>
            <a:pPr lvl="1"/>
            <a:r>
              <a:rPr lang="en-US" dirty="0"/>
              <a:t>Irrigation districts with more than 25,000 electric customers or 2,500 water </a:t>
            </a:r>
            <a:r>
              <a:rPr lang="en-US" dirty="0" smtClean="0"/>
              <a:t>customers</a:t>
            </a:r>
          </a:p>
          <a:p>
            <a:pPr lvl="1"/>
            <a:r>
              <a:rPr lang="en-US" dirty="0" smtClean="0"/>
              <a:t>Other publicly-owned utilities at the request of Commerce</a:t>
            </a:r>
            <a:endParaRPr lang="en-US" dirty="0"/>
          </a:p>
          <a:p>
            <a:r>
              <a:rPr lang="en-US" b="1" dirty="0"/>
              <a:t>Deadline for reports is Oct. 31, 2024</a:t>
            </a:r>
            <a:endParaRPr lang="en-US" dirty="0"/>
          </a:p>
          <a:p>
            <a:pPr lvl="1"/>
            <a:endParaRPr lang="en-US" dirty="0"/>
          </a:p>
        </p:txBody>
      </p:sp>
    </p:spTree>
    <p:extLst>
      <p:ext uri="{BB962C8B-B14F-4D97-AF65-F5344CB8AC3E}">
        <p14:creationId xmlns:p14="http://schemas.microsoft.com/office/powerpoint/2010/main" val="1982064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about Utility Responsibilities?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9181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the Reporting Process and Portal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0179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on the </a:t>
            </a:r>
            <a:r>
              <a:rPr lang="en-US" dirty="0" smtClean="0"/>
              <a:t>Portal?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47394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53b778cf922205d66970237c7f7ceec">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85D596-05F2-4EC9-9F8F-470A3D522F4E}">
  <ds:schemaRef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7F46D5B-4B97-4A49-8A82-29528A79E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4827E9-4D78-4C06-A3F1-7210DBEFFB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1063</TotalTime>
  <Words>598</Words>
  <Application>Microsoft Office PowerPoint</Application>
  <PresentationFormat>Widescreen</PresentationFormat>
  <Paragraphs>47</Paragraphs>
  <Slides>12</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Roboto Light</vt:lpstr>
      <vt:lpstr>Calibri</vt:lpstr>
      <vt:lpstr>Roboto</vt:lpstr>
      <vt:lpstr>Roboto Black</vt:lpstr>
      <vt:lpstr>Abril Fatface</vt:lpstr>
      <vt:lpstr>Arial</vt:lpstr>
      <vt:lpstr>Roboto Condensed</vt:lpstr>
      <vt:lpstr>Office Theme</vt:lpstr>
      <vt:lpstr>Utility Extreme Heat Shutoff Moratorium Reporting Portal Workshop</vt:lpstr>
      <vt:lpstr>Agenda</vt:lpstr>
      <vt:lpstr>Overview of the Law</vt:lpstr>
      <vt:lpstr>Background</vt:lpstr>
      <vt:lpstr>Repayment Plan Requirements</vt:lpstr>
      <vt:lpstr>Who is required to submit a report?</vt:lpstr>
      <vt:lpstr>Questions about Utility Responsibilities?</vt:lpstr>
      <vt:lpstr>Overview of the Reporting Process and Portal</vt:lpstr>
      <vt:lpstr>Questions on the Portal?</vt:lpstr>
      <vt:lpstr>Feedback and Questions for Utilities</vt:lpstr>
      <vt:lpstr>Questions for Utilities</vt:lpstr>
      <vt:lpstr>Thank you!</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v1.5</dc:title>
  <dc:creator>Dept of Commerce</dc:creator>
  <cp:lastModifiedBy>Tam, Aaron (COM)</cp:lastModifiedBy>
  <cp:revision>87</cp:revision>
  <dcterms:created xsi:type="dcterms:W3CDTF">2019-11-27T17:34:07Z</dcterms:created>
  <dcterms:modified xsi:type="dcterms:W3CDTF">2024-06-12T21:54:44Z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